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</p:sldIdLst>
  <p:sldSz cx="7559675" cy="10691813"/>
  <p:notesSz cx="6784975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2238"/>
    <a:srgbClr val="E8E112"/>
    <a:srgbClr val="96C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9" autoAdjust="0"/>
    <p:restoredTop sz="94660"/>
  </p:normalViewPr>
  <p:slideViewPr>
    <p:cSldViewPr snapToGrid="0">
      <p:cViewPr varScale="1">
        <p:scale>
          <a:sx n="44" d="100"/>
          <a:sy n="44" d="100"/>
        </p:scale>
        <p:origin x="2340" y="5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800-A6A5-49B1-A0B6-7580898244CE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36D-4988-46AA-8341-F592988B9A6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1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800-A6A5-49B1-A0B6-7580898244CE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36D-4988-46AA-8341-F592988B9A6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1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800-A6A5-49B1-A0B6-7580898244CE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36D-4988-46AA-8341-F592988B9A6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72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800-A6A5-49B1-A0B6-7580898244CE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36D-4988-46AA-8341-F592988B9A6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800-A6A5-49B1-A0B6-7580898244CE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36D-4988-46AA-8341-F592988B9A6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9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800-A6A5-49B1-A0B6-7580898244CE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36D-4988-46AA-8341-F592988B9A6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800-A6A5-49B1-A0B6-7580898244CE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36D-4988-46AA-8341-F592988B9A6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3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800-A6A5-49B1-A0B6-7580898244CE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36D-4988-46AA-8341-F592988B9A6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0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800-A6A5-49B1-A0B6-7580898244CE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36D-4988-46AA-8341-F592988B9A6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0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800-A6A5-49B1-A0B6-7580898244CE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36D-4988-46AA-8341-F592988B9A6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24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800-A6A5-49B1-A0B6-7580898244CE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36D-4988-46AA-8341-F592988B9A6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5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81800-A6A5-49B1-A0B6-7580898244CE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D936D-4988-46AA-8341-F592988B9A6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43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91440" cy="69735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055" y="9727894"/>
            <a:ext cx="1295403" cy="5953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085" y="8930893"/>
            <a:ext cx="77915" cy="1585898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11897"/>
              </p:ext>
            </p:extLst>
          </p:nvPr>
        </p:nvGraphicFramePr>
        <p:xfrm>
          <a:off x="269874" y="1718816"/>
          <a:ext cx="4975225" cy="11394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4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0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0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ставка від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E8E112"/>
                          </a:solidFill>
                          <a:effectLst/>
                        </a:rPr>
                        <a:t>0.01%</a:t>
                      </a:r>
                      <a:endParaRPr lang="en-US" sz="1100" dirty="0">
                        <a:solidFill>
                          <a:srgbClr val="E8E11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аванс від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E8E112"/>
                          </a:solidFill>
                          <a:effectLst/>
                        </a:rPr>
                        <a:t>3</a:t>
                      </a:r>
                      <a:r>
                        <a:rPr lang="uk-UA" sz="2400" dirty="0" smtClean="0">
                          <a:solidFill>
                            <a:srgbClr val="E8E112"/>
                          </a:solidFill>
                          <a:effectLst/>
                        </a:rPr>
                        <a:t>0</a:t>
                      </a:r>
                      <a:r>
                        <a:rPr lang="uk-UA" sz="2400" dirty="0">
                          <a:solidFill>
                            <a:srgbClr val="E8E112"/>
                          </a:solidFill>
                          <a:effectLst/>
                        </a:rPr>
                        <a:t>%</a:t>
                      </a:r>
                      <a:endParaRPr lang="en-US" sz="1100" dirty="0">
                        <a:solidFill>
                          <a:srgbClr val="E8E11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3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tx1"/>
                          </a:solidFill>
                          <a:effectLst/>
                        </a:rPr>
                        <a:t>страхування життя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rgbClr val="E8E112"/>
                          </a:solidFill>
                          <a:effectLst/>
                        </a:rPr>
                        <a:t>0%</a:t>
                      </a:r>
                      <a:endParaRPr lang="en-US" sz="1100" dirty="0">
                        <a:solidFill>
                          <a:srgbClr val="E8E11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</a:rPr>
                        <a:t>термін кредиту до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E8E112"/>
                          </a:solidFill>
                          <a:effectLst/>
                        </a:rPr>
                        <a:t>7</a:t>
                      </a:r>
                      <a:r>
                        <a:rPr lang="uk-UA" sz="2400" b="1" dirty="0" smtClean="0">
                          <a:solidFill>
                            <a:srgbClr val="E8E112"/>
                          </a:solidFill>
                          <a:effectLst/>
                        </a:rPr>
                        <a:t> </a:t>
                      </a:r>
                      <a:r>
                        <a:rPr lang="uk-UA" sz="2400" b="1" dirty="0">
                          <a:solidFill>
                            <a:srgbClr val="E8E112"/>
                          </a:solidFill>
                          <a:effectLst/>
                        </a:rPr>
                        <a:t>років</a:t>
                      </a:r>
                      <a:endParaRPr lang="en-US" sz="1100" b="1" dirty="0">
                        <a:solidFill>
                          <a:srgbClr val="E8E11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497727"/>
              </p:ext>
            </p:extLst>
          </p:nvPr>
        </p:nvGraphicFramePr>
        <p:xfrm>
          <a:off x="269874" y="3064576"/>
          <a:ext cx="7018210" cy="262940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32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3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0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54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768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3044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термін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кредитування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разова комісія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банку, %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процентна </a:t>
                      </a:r>
                      <a:r>
                        <a:rPr lang="uk-UA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ставка залежно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 терміну </a:t>
                      </a:r>
                      <a:r>
                        <a:rPr lang="uk-UA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кредитування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 початкового внеску, % річних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4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4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міс.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4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міс.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1,5%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0,01%*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0,01%*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0,01%*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4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25-36 міс.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6,99%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4,99%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0,01%*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0,01%*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4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37-60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міс.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9,99%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5,99%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0,01%*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498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r>
                        <a:rPr lang="uk-UA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r>
                        <a:rPr lang="uk-UA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міс.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11,49%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9,99%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4,99%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1883763"/>
                  </a:ext>
                </a:extLst>
              </a:tr>
            </a:tbl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540720" y="9071848"/>
            <a:ext cx="6633951" cy="95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uk-UA" sz="9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за </a:t>
            </a:r>
            <a:r>
              <a:rPr lang="uk-UA" sz="9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переказ коштів на рахунок автосалону: 750 грн., за відкриття рахунку: </a:t>
            </a:r>
            <a:r>
              <a:rPr lang="en-US" sz="9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uk-UA" sz="9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00 </a:t>
            </a:r>
            <a:r>
              <a:rPr lang="uk-UA" sz="9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грн.; 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uk-UA" sz="9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нотаріальне оформлення - послуги нотаріуса </a:t>
            </a:r>
            <a:r>
              <a:rPr lang="uk-UA" sz="9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9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для автомобілів вартістю більше </a:t>
            </a:r>
            <a:r>
              <a:rPr lang="en-US" sz="9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uk-UA" sz="9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9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млн.грн</a:t>
            </a:r>
            <a:r>
              <a:rPr lang="uk-UA" sz="9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.)</a:t>
            </a:r>
            <a:r>
              <a:rPr lang="uk-UA" sz="9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tabLst>
                <a:tab pos="228600" algn="l"/>
              </a:tabLst>
            </a:pPr>
            <a:r>
              <a:rPr lang="uk-UA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Реальна річна процентна ставка: </a:t>
            </a:r>
            <a:r>
              <a:rPr lang="en-US" sz="90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28,68</a:t>
            </a:r>
            <a:r>
              <a:rPr lang="uk-UA" sz="90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uk-UA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річних (розрахована виходячи </a:t>
            </a:r>
            <a:r>
              <a:rPr lang="uk-UA" sz="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 процентної ставки </a:t>
            </a:r>
            <a:r>
              <a:rPr lang="en-US" sz="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en-US" sz="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9%, </a:t>
            </a:r>
            <a:r>
              <a:rPr lang="uk-UA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строку кредитування </a:t>
            </a:r>
            <a:r>
              <a:rPr lang="en-US" sz="9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84</a:t>
            </a:r>
            <a:r>
              <a:rPr lang="uk-UA" sz="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місяці, </a:t>
            </a:r>
            <a:r>
              <a:rPr lang="uk-UA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аванс </a:t>
            </a:r>
            <a:r>
              <a:rPr lang="en-US" sz="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9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ru-RU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9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ануїтет</a:t>
            </a:r>
            <a:r>
              <a:rPr lang="uk-UA" sz="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ний графі</a:t>
            </a:r>
            <a:r>
              <a:rPr lang="uk-UA" sz="9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к погашення, </a:t>
            </a:r>
            <a:r>
              <a:rPr lang="uk-UA" sz="900" dirty="0"/>
              <a:t>з врахуванням платежів за </a:t>
            </a:r>
            <a:r>
              <a:rPr lang="uk-UA" sz="900" dirty="0" smtClean="0"/>
              <a:t>додаткові </a:t>
            </a:r>
            <a:r>
              <a:rPr lang="uk-UA" sz="900" dirty="0"/>
              <a:t>та супутні послуги </a:t>
            </a:r>
            <a:endParaRPr lang="uk-UA" sz="900" dirty="0" smtClean="0"/>
          </a:p>
          <a:p>
            <a:pPr algn="just">
              <a:lnSpc>
                <a:spcPct val="107000"/>
              </a:lnSpc>
              <a:tabLst>
                <a:tab pos="228600" algn="l"/>
              </a:tabLst>
            </a:pPr>
            <a:r>
              <a:rPr lang="uk-UA" sz="900" dirty="0" smtClean="0"/>
              <a:t>третіх </a:t>
            </a:r>
            <a:r>
              <a:rPr lang="uk-UA" sz="900" dirty="0"/>
              <a:t>осіб (нотаріус, страхування тощо), обов'язкові для </a:t>
            </a:r>
            <a:r>
              <a:rPr lang="uk-UA" sz="900" dirty="0" smtClean="0"/>
              <a:t>укладення </a:t>
            </a:r>
            <a:r>
              <a:rPr lang="uk-UA" sz="900" dirty="0"/>
              <a:t>договору/отримання кредиту). </a:t>
            </a:r>
            <a:r>
              <a:rPr lang="uk-UA" sz="9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uk-UA" sz="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Ст</a:t>
            </a:r>
            <a:r>
              <a:rPr lang="uk-UA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рахування </a:t>
            </a:r>
            <a:r>
              <a:rPr lang="uk-UA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проводиться в одній з акредитованих у банку страхових компаній</a:t>
            </a:r>
            <a:r>
              <a:rPr lang="uk-UA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</a:pPr>
            <a:r>
              <a:rPr lang="uk-UA" sz="900" dirty="0">
                <a:ea typeface="Calibri" panose="020F0502020204030204" pitchFamily="34" charset="0"/>
                <a:cs typeface="Times New Roman" panose="02020603050405020304" pitchFamily="18" charset="0"/>
              </a:rPr>
              <a:t>Кредитування не здійснюється в районах проведення воєнних дій та на територіях, які перебувають </a:t>
            </a:r>
            <a:endParaRPr lang="uk-UA" sz="9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uk-UA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uk-UA" sz="900" dirty="0">
                <a:ea typeface="Calibri" panose="020F0502020204030204" pitchFamily="34" charset="0"/>
                <a:cs typeface="Times New Roman" panose="02020603050405020304" pitchFamily="18" charset="0"/>
              </a:rPr>
              <a:t>оточенні, тимчасовій окупації</a:t>
            </a:r>
            <a:r>
              <a:rPr lang="uk-UA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</a:pPr>
            <a:r>
              <a:rPr lang="uk-UA" sz="1200" dirty="0"/>
              <a:t>Термін дії програми з</a:t>
            </a:r>
            <a:r>
              <a:rPr lang="uk-UA" sz="1200" b="1" dirty="0"/>
              <a:t> </a:t>
            </a:r>
            <a:r>
              <a:rPr lang="en-US" sz="1200" b="1" dirty="0" smtClean="0"/>
              <a:t>01</a:t>
            </a:r>
            <a:r>
              <a:rPr lang="uk-UA" sz="1200" b="1" dirty="0" smtClean="0"/>
              <a:t>.0</a:t>
            </a:r>
            <a:r>
              <a:rPr lang="en-US" sz="1200" b="1" dirty="0" smtClean="0"/>
              <a:t>3</a:t>
            </a:r>
            <a:r>
              <a:rPr lang="ru-RU" sz="1200" b="1" dirty="0" smtClean="0"/>
              <a:t>.</a:t>
            </a:r>
            <a:r>
              <a:rPr lang="uk-UA" sz="1200" b="1" dirty="0" smtClean="0"/>
              <a:t>202</a:t>
            </a:r>
            <a:r>
              <a:rPr lang="en-US" sz="1200" b="1" dirty="0" smtClean="0"/>
              <a:t>4</a:t>
            </a:r>
            <a:r>
              <a:rPr lang="uk-UA" sz="1200" b="1" dirty="0" smtClean="0"/>
              <a:t>р</a:t>
            </a:r>
            <a:r>
              <a:rPr lang="uk-UA" sz="1200" b="1" dirty="0"/>
              <a:t>. до </a:t>
            </a:r>
            <a:r>
              <a:rPr lang="en-US" sz="1200" b="1" dirty="0" smtClean="0"/>
              <a:t>31</a:t>
            </a:r>
            <a:r>
              <a:rPr lang="uk-UA" sz="1200" b="1" dirty="0" smtClean="0"/>
              <a:t>.0</a:t>
            </a:r>
            <a:r>
              <a:rPr lang="en-US" sz="1200" b="1" dirty="0" smtClean="0"/>
              <a:t>5</a:t>
            </a:r>
            <a:r>
              <a:rPr lang="uk-UA" sz="1200" b="1" dirty="0" smtClean="0"/>
              <a:t>.202</a:t>
            </a:r>
            <a:r>
              <a:rPr lang="en-US" sz="1200" b="1" dirty="0" smtClean="0"/>
              <a:t>4</a:t>
            </a:r>
            <a:r>
              <a:rPr lang="uk-UA" sz="1200" dirty="0" smtClean="0"/>
              <a:t> </a:t>
            </a:r>
            <a:r>
              <a:rPr lang="uk-UA" sz="1200" dirty="0"/>
              <a:t>(включно)</a:t>
            </a:r>
          </a:p>
          <a:p>
            <a:pPr algn="just">
              <a:lnSpc>
                <a:spcPct val="107000"/>
              </a:lnSpc>
            </a:pPr>
            <a:endParaRPr lang="uk-UA" sz="9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768393" y="5928768"/>
            <a:ext cx="2756320" cy="0"/>
          </a:xfrm>
          <a:prstGeom prst="line">
            <a:avLst/>
          </a:prstGeom>
          <a:ln w="12700">
            <a:solidFill>
              <a:srgbClr val="E8E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795148" y="5922435"/>
            <a:ext cx="29838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b="1" dirty="0"/>
              <a:t>документи для отримання кредиту </a:t>
            </a:r>
            <a:endParaRPr lang="en-US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32417" y="8779728"/>
            <a:ext cx="5724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/>
              <a:t>додаткові витрати клієнта, пов’язані з оформленням кредиту</a:t>
            </a:r>
            <a:endParaRPr lang="en-US" sz="1400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760779" y="8765055"/>
            <a:ext cx="4764171" cy="0"/>
          </a:xfrm>
          <a:prstGeom prst="line">
            <a:avLst/>
          </a:prstGeom>
          <a:ln w="12700">
            <a:solidFill>
              <a:srgbClr val="E8E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0" y="761651"/>
            <a:ext cx="7005711" cy="909593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US" sz="32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PT Medium" pitchFamily="34" charset="-52"/>
              </a:rPr>
              <a:t>MG Finance</a:t>
            </a:r>
            <a:r>
              <a:rPr lang="uk-UA" sz="32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PT Medium" pitchFamily="34" charset="-52"/>
              </a:rPr>
              <a:t> 2</a:t>
            </a:r>
            <a:endParaRPr lang="ru-RU" sz="3200" b="1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PT Medium" pitchFamily="34" charset="-52"/>
            </a:endParaRPr>
          </a:p>
          <a:p>
            <a:pPr algn="ctr"/>
            <a:endParaRPr lang="ru-RU" sz="600" b="1" cap="all" dirty="0" smtClean="0">
              <a:solidFill>
                <a:schemeClr val="tx1"/>
              </a:solidFill>
              <a:latin typeface="Futura PT Medium" pitchFamily="34" charset="-52"/>
            </a:endParaRPr>
          </a:p>
          <a:p>
            <a:pPr algn="ctr"/>
            <a:r>
              <a:rPr lang="ru-RU" sz="1050" b="1" cap="all" dirty="0" smtClean="0">
                <a:solidFill>
                  <a:schemeClr val="tx1"/>
                </a:solidFill>
                <a:latin typeface="Futura PT Medium" pitchFamily="34" charset="-52"/>
              </a:rPr>
              <a:t>Для</a:t>
            </a:r>
            <a:r>
              <a:rPr lang="en-US" sz="1050" b="1" cap="all" dirty="0" smtClean="0">
                <a:solidFill>
                  <a:schemeClr val="tx1"/>
                </a:solidFill>
                <a:latin typeface="Futura PT Medium" pitchFamily="34" charset="-52"/>
              </a:rPr>
              <a:t> </a:t>
            </a:r>
            <a:r>
              <a:rPr lang="ru-RU" sz="1050" b="1" cap="all" dirty="0" err="1" smtClean="0">
                <a:solidFill>
                  <a:schemeClr val="tx1"/>
                </a:solidFill>
                <a:latin typeface="Futura PT Medium" pitchFamily="34" charset="-52"/>
              </a:rPr>
              <a:t>нових</a:t>
            </a:r>
            <a:r>
              <a:rPr lang="ru-RU" sz="1050" b="1" cap="all" dirty="0" smtClean="0">
                <a:solidFill>
                  <a:schemeClr val="tx1"/>
                </a:solidFill>
                <a:latin typeface="Futura PT Medium" pitchFamily="34" charset="-52"/>
              </a:rPr>
              <a:t> </a:t>
            </a:r>
            <a:r>
              <a:rPr lang="ru-RU" sz="1050" b="1" cap="all" dirty="0" err="1" smtClean="0">
                <a:solidFill>
                  <a:schemeClr val="tx1"/>
                </a:solidFill>
                <a:latin typeface="Futura PT Medium" pitchFamily="34" charset="-52"/>
              </a:rPr>
              <a:t>транспортних</a:t>
            </a:r>
            <a:r>
              <a:rPr lang="ru-RU" sz="1050" b="1" cap="all" dirty="0" smtClean="0">
                <a:solidFill>
                  <a:schemeClr val="tx1"/>
                </a:solidFill>
                <a:latin typeface="Futura PT Medium" pitchFamily="34" charset="-52"/>
              </a:rPr>
              <a:t> </a:t>
            </a:r>
            <a:r>
              <a:rPr lang="ru-RU" sz="1050" b="1" cap="all" dirty="0" err="1" smtClean="0">
                <a:solidFill>
                  <a:schemeClr val="tx1"/>
                </a:solidFill>
                <a:latin typeface="Futura PT Medium" pitchFamily="34" charset="-52"/>
              </a:rPr>
              <a:t>засоб</a:t>
            </a:r>
            <a:r>
              <a:rPr lang="uk-UA" sz="1050" b="1" cap="all" dirty="0" err="1" smtClean="0">
                <a:solidFill>
                  <a:schemeClr val="tx1"/>
                </a:solidFill>
                <a:latin typeface="Futura PT Medium" pitchFamily="34" charset="-52"/>
              </a:rPr>
              <a:t>ів</a:t>
            </a:r>
            <a:r>
              <a:rPr lang="uk-UA" sz="1050" b="1" cap="all" dirty="0" smtClean="0">
                <a:solidFill>
                  <a:schemeClr val="tx1"/>
                </a:solidFill>
                <a:latin typeface="Futura PT Medium" pitchFamily="34" charset="-52"/>
              </a:rPr>
              <a:t> </a:t>
            </a:r>
            <a:r>
              <a:rPr lang="en-US" sz="1400" b="1" cap="all" dirty="0" smtClean="0">
                <a:solidFill>
                  <a:schemeClr val="tx1"/>
                </a:solidFill>
                <a:latin typeface="Futura PT Medium" pitchFamily="34" charset="-52"/>
              </a:rPr>
              <a:t>MG</a:t>
            </a:r>
            <a:r>
              <a:rPr lang="uk-UA" sz="1400" b="1" cap="all" dirty="0" smtClean="0">
                <a:solidFill>
                  <a:schemeClr val="tx1"/>
                </a:solidFill>
                <a:latin typeface="Futura PT Medium" pitchFamily="34" charset="-52"/>
              </a:rPr>
              <a:t> </a:t>
            </a:r>
            <a:r>
              <a:rPr lang="uk-UA" sz="1050" b="1" cap="all" dirty="0" smtClean="0">
                <a:solidFill>
                  <a:schemeClr val="tx1"/>
                </a:solidFill>
                <a:latin typeface="Futura PT Medium" pitchFamily="34" charset="-52"/>
              </a:rPr>
              <a:t>модел</a:t>
            </a:r>
            <a:r>
              <a:rPr lang="uk-UA" sz="1050" b="1" cap="all" dirty="0" smtClean="0">
                <a:solidFill>
                  <a:schemeClr val="tx1"/>
                </a:solidFill>
                <a:latin typeface="Futura PT Medium" pitchFamily="34" charset="-52"/>
              </a:rPr>
              <a:t>ей</a:t>
            </a:r>
            <a:r>
              <a:rPr lang="uk-UA" sz="1050" b="1" cap="all" dirty="0" smtClean="0">
                <a:solidFill>
                  <a:schemeClr val="tx1"/>
                </a:solidFill>
                <a:latin typeface="Futura PT Medium" pitchFamily="34" charset="-52"/>
              </a:rPr>
              <a:t> </a:t>
            </a:r>
            <a:r>
              <a:rPr lang="pt-BR" sz="1400" b="1" cap="all" dirty="0">
                <a:solidFill>
                  <a:schemeClr val="tx1"/>
                </a:solidFill>
                <a:latin typeface="Futura PT Medium" pitchFamily="34" charset="-52"/>
              </a:rPr>
              <a:t>MG 4, Marvel R, ZS EV</a:t>
            </a: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20" y="5995011"/>
            <a:ext cx="220059" cy="23400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01" y="8808297"/>
            <a:ext cx="153092" cy="23460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23748" y="6229012"/>
            <a:ext cx="6341862" cy="2562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6256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685800" algn="l"/>
              </a:tabLst>
            </a:pPr>
            <a:r>
              <a:rPr lang="uk-UA" sz="1000" dirty="0"/>
              <a:t>заявка позичальника – фізичної особи для отримання кредиту; </a:t>
            </a:r>
            <a:endParaRPr lang="en-US" sz="1000" dirty="0"/>
          </a:p>
          <a:p>
            <a:pPr marL="342900" marR="16256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685800" algn="l"/>
              </a:tabLst>
            </a:pPr>
            <a:r>
              <a:rPr lang="uk-UA" sz="1000" dirty="0"/>
              <a:t>паспорт громадянина України, а також паспорт дружини (чоловіка), якщо Ви одружені;</a:t>
            </a:r>
            <a:endParaRPr lang="en-US" sz="1000" dirty="0"/>
          </a:p>
          <a:p>
            <a:pPr marL="342900" marR="16256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685800" algn="l"/>
              </a:tabLst>
            </a:pPr>
            <a:r>
              <a:rPr lang="uk-UA" sz="1000" dirty="0"/>
              <a:t>документ</a:t>
            </a:r>
            <a:r>
              <a:rPr lang="en-US" sz="1000" dirty="0"/>
              <a:t> </a:t>
            </a:r>
            <a:r>
              <a:rPr lang="ru-RU" sz="1000" dirty="0" err="1"/>
              <a:t>щодо</a:t>
            </a:r>
            <a:r>
              <a:rPr lang="uk-UA" sz="1000" dirty="0"/>
              <a:t> реєстраційного номеру облікової картки платника податків позичальника та</a:t>
            </a:r>
          </a:p>
          <a:p>
            <a:pPr marR="162560" lvl="0">
              <a:lnSpc>
                <a:spcPct val="107000"/>
              </a:lnSpc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uk-UA" sz="1000" dirty="0"/>
              <a:t>             дружини /чоловіка </a:t>
            </a:r>
            <a:r>
              <a:rPr lang="uk-UA" sz="1000" dirty="0" smtClean="0"/>
              <a:t>позичальника;</a:t>
            </a:r>
            <a:endParaRPr lang="en-US" sz="1000" dirty="0"/>
          </a:p>
          <a:p>
            <a:pPr marL="342900" marR="16256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685800" algn="l"/>
              </a:tabLst>
            </a:pPr>
            <a:r>
              <a:rPr lang="uk-UA" sz="1000" dirty="0"/>
              <a:t>довідка з місця роботи з зазначенням посади, нарахованого й фактично отриманого доходу за 6 останніх місяців (з помісячною розбивкою</a:t>
            </a:r>
            <a:r>
              <a:rPr lang="uk-UA" sz="1000" dirty="0" smtClean="0"/>
              <a:t>);</a:t>
            </a:r>
            <a:endParaRPr lang="en-US" sz="1000" dirty="0"/>
          </a:p>
          <a:p>
            <a:pPr marL="342900" marR="16256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685800" algn="l"/>
              </a:tabLst>
            </a:pPr>
            <a:r>
              <a:rPr lang="uk-UA" sz="1000" dirty="0"/>
              <a:t>документи, що підтверджують інші доходи позичальника (за наявності доходу не за основним місцем роботи</a:t>
            </a:r>
            <a:r>
              <a:rPr lang="uk-UA" sz="1000" dirty="0" smtClean="0"/>
              <a:t>);</a:t>
            </a:r>
            <a:endParaRPr lang="en-US" sz="1000" dirty="0"/>
          </a:p>
          <a:p>
            <a:pPr marL="342900" marR="16256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685800" algn="l"/>
              </a:tabLst>
            </a:pPr>
            <a:r>
              <a:rPr lang="uk-UA" sz="1000" dirty="0"/>
              <a:t>копія свідоцтва про одруження (розлучення) у разі </a:t>
            </a:r>
            <a:r>
              <a:rPr lang="uk-UA" sz="1000" dirty="0" smtClean="0"/>
              <a:t>наявності;</a:t>
            </a:r>
            <a:endParaRPr lang="en-US" sz="1000" dirty="0"/>
          </a:p>
          <a:p>
            <a:pPr marL="342900" marR="16256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685800" algn="l"/>
              </a:tabLst>
            </a:pPr>
            <a:r>
              <a:rPr lang="uk-UA" sz="1000" dirty="0"/>
              <a:t>рахунок-фактура з </a:t>
            </a:r>
            <a:r>
              <a:rPr lang="uk-UA" sz="1000" dirty="0" smtClean="0"/>
              <a:t>автосалону;</a:t>
            </a:r>
            <a:endParaRPr lang="en-US" sz="1000" dirty="0"/>
          </a:p>
          <a:p>
            <a:pPr marL="342900" marR="16256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685800" algn="l"/>
              </a:tabLst>
            </a:pPr>
            <a:r>
              <a:rPr lang="uk-UA" sz="1000" dirty="0"/>
              <a:t>інші документи на вимогу банку</a:t>
            </a:r>
            <a:endParaRPr lang="en-US" sz="1000" dirty="0"/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uk-UA" sz="1000" dirty="0"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uk-UA" sz="1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Для </a:t>
            </a:r>
            <a:r>
              <a:rPr lang="uk-UA" sz="1000" dirty="0">
                <a:ea typeface="Times New Roman" panose="02020603050405020304" pitchFamily="18" charset="0"/>
                <a:cs typeface="Arial" panose="020B0604020202020204" pitchFamily="34" charset="0"/>
              </a:rPr>
              <a:t>приватних підприємців замість довідки з місця роботи надаються наступні документи:</a:t>
            </a:r>
            <a:endParaRPr lang="en-US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uk-UA" sz="1000" dirty="0">
                <a:ea typeface="Times New Roman" panose="02020603050405020304" pitchFamily="18" charset="0"/>
                <a:cs typeface="Arial" panose="020B0604020202020204" pitchFamily="34" charset="0"/>
              </a:rPr>
              <a:t>реєстраційні документи, довідка про рух грошових коштів по поточному рахунку за останні 12 місяців, податкова декларація про майновий стан і доходи за останні 4 квартали з відміткою ДФСУ або звіт платника єдиного податку за 4 останні квартали з відміткою ДФСУ</a:t>
            </a:r>
          </a:p>
        </p:txBody>
      </p:sp>
      <p:pic>
        <p:nvPicPr>
          <p:cNvPr id="21" name="Рисунок 20" descr="C:\Users\yadykinaoa\AppData\Local\Microsoft\Windows\INetCache\Content.MSO\E6D5F5E2.tmp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177" y="73574"/>
            <a:ext cx="1104900" cy="111950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Прямоугольник 8"/>
          <p:cNvSpPr/>
          <p:nvPr/>
        </p:nvSpPr>
        <p:spPr>
          <a:xfrm>
            <a:off x="115080" y="5671474"/>
            <a:ext cx="6341862" cy="273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2560" lvl="0">
              <a:lnSpc>
                <a:spcPct val="107000"/>
              </a:lnSpc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uk-UA" sz="1100" dirty="0" smtClean="0">
                <a:solidFill>
                  <a:srgbClr val="FF0000"/>
                </a:solidFill>
              </a:rPr>
              <a:t>*Разова комісія </a:t>
            </a:r>
            <a:r>
              <a:rPr lang="en-US" sz="1100" dirty="0" smtClean="0">
                <a:solidFill>
                  <a:srgbClr val="FF0000"/>
                </a:solidFill>
              </a:rPr>
              <a:t>0</a:t>
            </a:r>
            <a:r>
              <a:rPr lang="uk-UA" sz="1100" dirty="0" smtClean="0">
                <a:solidFill>
                  <a:srgbClr val="FF0000"/>
                </a:solidFill>
              </a:rPr>
              <a:t>% від суми кредиту</a:t>
            </a:r>
            <a:endParaRPr lang="uk-UA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66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D6C56A16B4C6E4C83AFF99DFDC1421B" ma:contentTypeVersion="1" ma:contentTypeDescription="Створення нового документа." ma:contentTypeScope="" ma:versionID="efb4605d5f877d904207c828900de6a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180291e931af4ae60928e3686aa54f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початку розкладу" ma:description="Планування дати початку – це стовпець сайту, створений за допомогою засобу публікації. Він використовується, щоб указати дату й час, коли ця сторінка вперше відобразиться для відвідувачів сайту." ma:internalName="PublishingStartDate">
      <xsd:simpleType>
        <xsd:restriction base="dms:Unknown"/>
      </xsd:simpleType>
    </xsd:element>
    <xsd:element name="PublishingExpirationDate" ma:index="9" nillable="true" ma:displayName="Дата початку розкладу" ma:description="Планування дати завершення – це стовпець сайту, створений за допомогою засобу публікації. Він використовується, щоб указати дату й час, коли ця сторінка більше не відображатиметься для відвідувачів сайту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AAB419-53CC-498B-9A53-621A37BA7227}">
  <ds:schemaRefs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8647B145-0E3A-4518-AF35-C9CA4E3F4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00DDAA-2AC2-4C78-B130-27B51A8820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4506</TotalTime>
  <Words>462</Words>
  <Application>Microsoft Office PowerPoint</Application>
  <PresentationFormat>Довільний</PresentationFormat>
  <Paragraphs>77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Futura PT Medium</vt:lpstr>
      <vt:lpstr>Symbol</vt:lpstr>
      <vt:lpstr>Times New Roman</vt:lpstr>
      <vt:lpstr>Тема Office</vt:lpstr>
      <vt:lpstr>Презентація PowerPoint</vt:lpstr>
    </vt:vector>
  </TitlesOfParts>
  <Company>Vlasta Production,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Vlasta</dc:creator>
  <cp:lastModifiedBy>Nataliya Shklyar</cp:lastModifiedBy>
  <cp:revision>160</cp:revision>
  <cp:lastPrinted>2019-08-23T09:23:49Z</cp:lastPrinted>
  <dcterms:created xsi:type="dcterms:W3CDTF">2019-04-05T14:06:04Z</dcterms:created>
  <dcterms:modified xsi:type="dcterms:W3CDTF">2024-03-01T13:42:17Z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0x010100FD6C56A16B4C6E4C83AFF99DFDC1421B</vt:lpwstr>
  </property>
</Properties>
</file>